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Comfortaa"/>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Comfortaa-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Comfortaa-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c6364830a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c6364830a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c6364830a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c6364830a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c6364830a5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c6364830a5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c6364830a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c6364830a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2c6364830a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2c6364830a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c6364830a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c6364830a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With this we now have the turing test that is still in use today. </a:t>
            </a:r>
            <a:endParaRPr/>
          </a:p>
          <a:p>
            <a:pPr indent="-298450" lvl="0" marL="457200" rtl="0" algn="l">
              <a:spcBef>
                <a:spcPts val="0"/>
              </a:spcBef>
              <a:spcAft>
                <a:spcPts val="0"/>
              </a:spcAft>
              <a:buSzPts val="1100"/>
              <a:buChar char="-"/>
            </a:pPr>
            <a:r>
              <a:rPr lang="en"/>
              <a:t>2 years after alan turing, arthur samuel created a chess game, where the machine was able to play against the user utilizing Artificial intelligence. </a:t>
            </a:r>
            <a:endParaRPr/>
          </a:p>
          <a:p>
            <a:pPr indent="-298450" lvl="0" marL="457200" rtl="0" algn="l">
              <a:spcBef>
                <a:spcPts val="0"/>
              </a:spcBef>
              <a:spcAft>
                <a:spcPts val="0"/>
              </a:spcAft>
              <a:buSzPts val="1100"/>
              <a:buChar char="-"/>
            </a:pPr>
            <a:r>
              <a:rPr lang="en"/>
              <a:t>The convention at </a:t>
            </a:r>
            <a:r>
              <a:rPr lang="en"/>
              <a:t>dartmouth</a:t>
            </a:r>
            <a:r>
              <a:rPr lang="en"/>
              <a:t> college coined the term “artificial intelligence”</a:t>
            </a:r>
            <a:endParaRPr/>
          </a:p>
          <a:p>
            <a:pPr indent="-298450" lvl="0" marL="457200" rtl="0" algn="l">
              <a:lnSpc>
                <a:spcPct val="115000"/>
              </a:lnSpc>
              <a:spcBef>
                <a:spcPts val="0"/>
              </a:spcBef>
              <a:spcAft>
                <a:spcPts val="0"/>
              </a:spcAft>
              <a:buSzPts val="1100"/>
              <a:buChar char="-"/>
            </a:pPr>
            <a:r>
              <a:rPr lang="en">
                <a:solidFill>
                  <a:schemeClr val="dk1"/>
                </a:solidFill>
              </a:rPr>
              <a:t>1961, robot was created for use in a factory.</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c6364830a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c6364830a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c6364830a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c6364830a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2c6364830a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2c6364830a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c6364830a5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c6364830a5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c6364830a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c6364830a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c6364830a5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c6364830a5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www.youtube.com/watch?v=rwF-X5STYks" TargetMode="External"/><Relationship Id="rId4" Type="http://schemas.openxmlformats.org/officeDocument/2006/relationships/image" Target="../media/image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www.youtube.com/watch?v=yaL5ZMvRRqE" TargetMode="Externa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hyperlink" Target="https://www.nngroup.com/articles/ai-tools-productivity-gain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DBD4EB"/>
            </a:gs>
            <a:gs pos="100000">
              <a:srgbClr val="9180BB"/>
            </a:gs>
          </a:gsLst>
          <a:path path="circle">
            <a:fillToRect b="50%" l="50%" r="50%" t="50%"/>
          </a:path>
          <a:tileRect/>
        </a:gradFill>
      </p:bgPr>
    </p:bg>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a:noFill/>
        </p:spPr>
        <p:txBody>
          <a:bodyPr anchorCtr="0" anchor="b" bIns="91425" lIns="91425" spcFirstLastPara="1" rIns="91425" wrap="square" tIns="91425">
            <a:normAutofit/>
          </a:bodyPr>
          <a:lstStyle/>
          <a:p>
            <a:pPr indent="0" lvl="0" marL="0" rtl="0" algn="ctr">
              <a:spcBef>
                <a:spcPts val="0"/>
              </a:spcBef>
              <a:spcAft>
                <a:spcPts val="0"/>
              </a:spcAft>
              <a:buNone/>
            </a:pPr>
            <a:r>
              <a:rPr lang="en"/>
              <a:t>Artificial Intelligence</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457200" lvl="0" marL="2743200" rtl="0" algn="l">
              <a:spcBef>
                <a:spcPts val="0"/>
              </a:spcBef>
              <a:spcAft>
                <a:spcPts val="0"/>
              </a:spcAft>
              <a:buNone/>
            </a:pPr>
            <a:r>
              <a:rPr lang="en"/>
              <a:t>Margot Pultar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21" name="Shape 121"/>
        <p:cNvGrpSpPr/>
        <p:nvPr/>
      </p:nvGrpSpPr>
      <p:grpSpPr>
        <a:xfrm>
          <a:off x="0" y="0"/>
          <a:ext cx="0" cy="0"/>
          <a:chOff x="0" y="0"/>
          <a:chExt cx="0" cy="0"/>
        </a:xfrm>
      </p:grpSpPr>
      <p:sp>
        <p:nvSpPr>
          <p:cNvPr id="122" name="Google Shape;122;p22"/>
          <p:cNvSpPr txBox="1"/>
          <p:nvPr>
            <p:ph type="title"/>
          </p:nvPr>
        </p:nvSpPr>
        <p:spPr>
          <a:xfrm>
            <a:off x="708350" y="333075"/>
            <a:ext cx="2808000" cy="531900"/>
          </a:xfrm>
          <a:prstGeom prst="rect">
            <a:avLst/>
          </a:prstGeom>
          <a:ln cap="flat" cmpd="sng" w="76200">
            <a:solidFill>
              <a:srgbClr val="B4A7D6"/>
            </a:solidFill>
            <a:prstDash val="solid"/>
            <a:round/>
            <a:headEnd len="sm" w="sm" type="none"/>
            <a:tailEnd len="sm" w="sm" type="none"/>
          </a:ln>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t>Negatives of AI</a:t>
            </a:r>
            <a:endParaRPr b="1"/>
          </a:p>
        </p:txBody>
      </p:sp>
      <p:sp>
        <p:nvSpPr>
          <p:cNvPr id="123" name="Google Shape;123;p22"/>
          <p:cNvSpPr txBox="1"/>
          <p:nvPr>
            <p:ph idx="1" type="body"/>
          </p:nvPr>
        </p:nvSpPr>
        <p:spPr>
          <a:xfrm>
            <a:off x="4572000" y="964075"/>
            <a:ext cx="4017600" cy="37293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1800">
                <a:solidFill>
                  <a:schemeClr val="dk1"/>
                </a:solidFill>
              </a:rPr>
              <a:t>Cons:</a:t>
            </a:r>
            <a:endParaRPr b="1" sz="1800">
              <a:solidFill>
                <a:schemeClr val="dk1"/>
              </a:solidFill>
            </a:endParaRPr>
          </a:p>
          <a:p>
            <a:pPr indent="-336550" lvl="0" marL="457200" rtl="0" algn="l">
              <a:spcBef>
                <a:spcPts val="1200"/>
              </a:spcBef>
              <a:spcAft>
                <a:spcPts val="0"/>
              </a:spcAft>
              <a:buClr>
                <a:schemeClr val="dk1"/>
              </a:buClr>
              <a:buSzPts val="1700"/>
              <a:buChar char="➢"/>
            </a:pPr>
            <a:r>
              <a:rPr lang="en" sz="1700">
                <a:solidFill>
                  <a:schemeClr val="dk1"/>
                </a:solidFill>
              </a:rPr>
              <a:t>Jobs taken over by AI</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Biases from data its </a:t>
            </a:r>
            <a:r>
              <a:rPr lang="en" sz="1700">
                <a:solidFill>
                  <a:schemeClr val="dk1"/>
                </a:solidFill>
              </a:rPr>
              <a:t>collected</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Scalper bots</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Bots</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Automated scams</a:t>
            </a:r>
            <a:endParaRPr sz="1700">
              <a:solidFill>
                <a:schemeClr val="dk1"/>
              </a:solidFill>
            </a:endParaRPr>
          </a:p>
          <a:p>
            <a:pPr indent="-336550" lvl="0" marL="457200" rtl="0" algn="l">
              <a:spcBef>
                <a:spcPts val="0"/>
              </a:spcBef>
              <a:spcAft>
                <a:spcPts val="0"/>
              </a:spcAft>
              <a:buClr>
                <a:schemeClr val="dk1"/>
              </a:buClr>
              <a:buSzPts val="1700"/>
              <a:buChar char="➢"/>
            </a:pPr>
            <a:r>
              <a:rPr lang="en" sz="1700">
                <a:solidFill>
                  <a:schemeClr val="dk1"/>
                </a:solidFill>
              </a:rPr>
              <a:t>Generative AI</a:t>
            </a:r>
            <a:endParaRPr sz="1700">
              <a:solidFill>
                <a:schemeClr val="dk1"/>
              </a:solidFill>
            </a:endParaRPr>
          </a:p>
          <a:p>
            <a:pPr indent="-336550" lvl="1" marL="914400" rtl="0" algn="l">
              <a:spcBef>
                <a:spcPts val="0"/>
              </a:spcBef>
              <a:spcAft>
                <a:spcPts val="0"/>
              </a:spcAft>
              <a:buClr>
                <a:schemeClr val="dk1"/>
              </a:buClr>
              <a:buSzPts val="1700"/>
              <a:buChar char="○"/>
            </a:pPr>
            <a:r>
              <a:rPr lang="en" sz="1700">
                <a:solidFill>
                  <a:schemeClr val="dk1"/>
                </a:solidFill>
              </a:rPr>
              <a:t>Can be used in negative ways</a:t>
            </a:r>
            <a:endParaRPr sz="1700">
              <a:solidFill>
                <a:schemeClr val="dk1"/>
              </a:solidFill>
            </a:endParaRPr>
          </a:p>
        </p:txBody>
      </p:sp>
      <p:pic>
        <p:nvPicPr>
          <p:cNvPr id="124" name="Google Shape;124;p22"/>
          <p:cNvPicPr preferRelativeResize="0"/>
          <p:nvPr/>
        </p:nvPicPr>
        <p:blipFill>
          <a:blip r:embed="rId3">
            <a:alphaModFix/>
          </a:blip>
          <a:stretch>
            <a:fillRect/>
          </a:stretch>
        </p:blipFill>
        <p:spPr>
          <a:xfrm>
            <a:off x="188425" y="1292688"/>
            <a:ext cx="4267199" cy="3072077"/>
          </a:xfrm>
          <a:prstGeom prst="rect">
            <a:avLst/>
          </a:prstGeom>
          <a:noFill/>
          <a:ln cap="flat" cmpd="sng" w="38100">
            <a:solidFill>
              <a:srgbClr val="8E7CC3"/>
            </a:solidFill>
            <a:prstDash val="solid"/>
            <a:round/>
            <a:headEnd len="sm" w="sm" type="none"/>
            <a:tailEnd len="sm" w="sm" type="none"/>
          </a:ln>
          <a:effectLst>
            <a:outerShdw blurRad="57150" rotWithShape="0" algn="bl" dir="3600000" dist="114300">
              <a:srgbClr val="000000">
                <a:alpha val="40000"/>
              </a:srgbClr>
            </a:outerShdw>
          </a:effectLst>
        </p:spPr>
      </p:pic>
      <p:sp>
        <p:nvSpPr>
          <p:cNvPr id="125" name="Google Shape;125;p22"/>
          <p:cNvSpPr txBox="1"/>
          <p:nvPr/>
        </p:nvSpPr>
        <p:spPr>
          <a:xfrm>
            <a:off x="188425" y="964075"/>
            <a:ext cx="51885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2"/>
                </a:solidFill>
              </a:rPr>
              <a:t>(Forbes)</a:t>
            </a:r>
            <a:endParaRPr sz="8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29" name="Shape 129"/>
        <p:cNvGrpSpPr/>
        <p:nvPr/>
      </p:nvGrpSpPr>
      <p:grpSpPr>
        <a:xfrm>
          <a:off x="0" y="0"/>
          <a:ext cx="0" cy="0"/>
          <a:chOff x="0" y="0"/>
          <a:chExt cx="0" cy="0"/>
        </a:xfrm>
      </p:grpSpPr>
      <p:sp>
        <p:nvSpPr>
          <p:cNvPr id="130" name="Google Shape;130;p23"/>
          <p:cNvSpPr txBox="1"/>
          <p:nvPr>
            <p:ph type="title"/>
          </p:nvPr>
        </p:nvSpPr>
        <p:spPr>
          <a:xfrm>
            <a:off x="311700" y="445025"/>
            <a:ext cx="8520600" cy="572700"/>
          </a:xfrm>
          <a:prstGeom prst="rect">
            <a:avLst/>
          </a:prstGeom>
          <a:ln cap="flat" cmpd="sng" w="76200">
            <a:solidFill>
              <a:srgbClr val="B4A7D6"/>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Everyday use</a:t>
            </a:r>
            <a:endParaRPr b="1"/>
          </a:p>
        </p:txBody>
      </p:sp>
      <p:sp>
        <p:nvSpPr>
          <p:cNvPr id="131" name="Google Shape;131;p23"/>
          <p:cNvSpPr txBox="1"/>
          <p:nvPr>
            <p:ph idx="1" type="body"/>
          </p:nvPr>
        </p:nvSpPr>
        <p:spPr>
          <a:xfrm>
            <a:off x="311700" y="1152475"/>
            <a:ext cx="37911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lang="en" sz="1500">
                <a:solidFill>
                  <a:schemeClr val="dk1"/>
                </a:solidFill>
              </a:rPr>
              <a:t>We use </a:t>
            </a:r>
            <a:r>
              <a:rPr lang="en" sz="1500">
                <a:solidFill>
                  <a:schemeClr val="dk1"/>
                </a:solidFill>
              </a:rPr>
              <a:t>Artificial</a:t>
            </a:r>
            <a:r>
              <a:rPr lang="en" sz="1500">
                <a:solidFill>
                  <a:schemeClr val="dk1"/>
                </a:solidFill>
              </a:rPr>
              <a:t> Intelligence everyday without even realizing it, some examples include:</a:t>
            </a:r>
            <a:endParaRPr sz="15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Social Media</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Online shopping</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Banking</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Navigation apps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Siri/Alexa</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Texting/Emails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Gaming</a:t>
            </a:r>
            <a:endParaRPr sz="1600">
              <a:solidFill>
                <a:schemeClr val="dk1"/>
              </a:solidFill>
            </a:endParaRPr>
          </a:p>
        </p:txBody>
      </p:sp>
      <p:sp>
        <p:nvSpPr>
          <p:cNvPr id="132" name="Google Shape;132;p23"/>
          <p:cNvSpPr txBox="1"/>
          <p:nvPr/>
        </p:nvSpPr>
        <p:spPr>
          <a:xfrm>
            <a:off x="8192250" y="3109650"/>
            <a:ext cx="10320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rPr>
              <a:t>(macsales.com)</a:t>
            </a:r>
            <a:endParaRPr sz="700">
              <a:solidFill>
                <a:schemeClr val="dk2"/>
              </a:solidFill>
            </a:endParaRPr>
          </a:p>
        </p:txBody>
      </p:sp>
      <p:pic>
        <p:nvPicPr>
          <p:cNvPr id="133" name="Google Shape;133;p23"/>
          <p:cNvPicPr preferRelativeResize="0"/>
          <p:nvPr/>
        </p:nvPicPr>
        <p:blipFill>
          <a:blip r:embed="rId3">
            <a:alphaModFix/>
          </a:blip>
          <a:stretch>
            <a:fillRect/>
          </a:stretch>
        </p:blipFill>
        <p:spPr>
          <a:xfrm>
            <a:off x="3714050" y="2691099"/>
            <a:ext cx="2862699" cy="1577800"/>
          </a:xfrm>
          <a:prstGeom prst="rect">
            <a:avLst/>
          </a:prstGeom>
          <a:noFill/>
          <a:ln>
            <a:noFill/>
          </a:ln>
          <a:effectLst>
            <a:outerShdw blurRad="57150" rotWithShape="0" algn="bl" dir="8400000" dist="114300">
              <a:srgbClr val="000000">
                <a:alpha val="30000"/>
              </a:srgbClr>
            </a:outerShdw>
          </a:effectLst>
        </p:spPr>
      </p:pic>
      <p:pic>
        <p:nvPicPr>
          <p:cNvPr id="134" name="Google Shape;134;p23"/>
          <p:cNvPicPr preferRelativeResize="0"/>
          <p:nvPr/>
        </p:nvPicPr>
        <p:blipFill>
          <a:blip r:embed="rId4">
            <a:alphaModFix/>
          </a:blip>
          <a:stretch>
            <a:fillRect/>
          </a:stretch>
        </p:blipFill>
        <p:spPr>
          <a:xfrm>
            <a:off x="6249375" y="1339275"/>
            <a:ext cx="2582926" cy="1770375"/>
          </a:xfrm>
          <a:prstGeom prst="rect">
            <a:avLst/>
          </a:prstGeom>
          <a:noFill/>
          <a:ln>
            <a:noFill/>
          </a:ln>
          <a:effectLst>
            <a:outerShdw blurRad="57150" rotWithShape="0" algn="bl" dir="8400000" dist="114300">
              <a:srgbClr val="000000">
                <a:alpha val="30000"/>
              </a:srgbClr>
            </a:outerShdw>
          </a:effectLst>
        </p:spPr>
      </p:pic>
      <p:sp>
        <p:nvSpPr>
          <p:cNvPr id="135" name="Google Shape;135;p23"/>
          <p:cNvSpPr txBox="1"/>
          <p:nvPr/>
        </p:nvSpPr>
        <p:spPr>
          <a:xfrm>
            <a:off x="5739338" y="4318725"/>
            <a:ext cx="36030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2"/>
                </a:solidFill>
              </a:rPr>
              <a:t>(samsung.com)</a:t>
            </a:r>
            <a:endParaRPr sz="800">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39" name="Shape 139"/>
        <p:cNvGrpSpPr/>
        <p:nvPr/>
      </p:nvGrpSpPr>
      <p:grpSpPr>
        <a:xfrm>
          <a:off x="0" y="0"/>
          <a:ext cx="0" cy="0"/>
          <a:chOff x="0" y="0"/>
          <a:chExt cx="0" cy="0"/>
        </a:xfrm>
      </p:grpSpPr>
      <p:sp>
        <p:nvSpPr>
          <p:cNvPr id="140" name="Google Shape;140;p24"/>
          <p:cNvSpPr txBox="1"/>
          <p:nvPr>
            <p:ph type="title"/>
          </p:nvPr>
        </p:nvSpPr>
        <p:spPr>
          <a:xfrm>
            <a:off x="311700" y="445025"/>
            <a:ext cx="8520600" cy="572700"/>
          </a:xfrm>
          <a:prstGeom prst="rect">
            <a:avLst/>
          </a:prstGeom>
          <a:ln cap="flat" cmpd="sng" w="76200">
            <a:solidFill>
              <a:srgbClr val="B4A7D6"/>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Generative </a:t>
            </a:r>
            <a:r>
              <a:rPr b="1" lang="en"/>
              <a:t>Artificial</a:t>
            </a:r>
            <a:r>
              <a:rPr b="1" lang="en"/>
              <a:t> Intelligence</a:t>
            </a:r>
            <a:endParaRPr b="1"/>
          </a:p>
        </p:txBody>
      </p:sp>
      <p:sp>
        <p:nvSpPr>
          <p:cNvPr id="141" name="Google Shape;141;p24"/>
          <p:cNvSpPr txBox="1"/>
          <p:nvPr>
            <p:ph idx="1" type="body"/>
          </p:nvPr>
        </p:nvSpPr>
        <p:spPr>
          <a:xfrm>
            <a:off x="5471850" y="1152475"/>
            <a:ext cx="33603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Generative AI creates new content/data for the user based on commands. </a:t>
            </a:r>
            <a:endParaRPr>
              <a:solidFill>
                <a:schemeClr val="dk1"/>
              </a:solidFill>
            </a:endParaRPr>
          </a:p>
          <a:p>
            <a:pPr indent="0" lvl="0" marL="0" rtl="0" algn="l">
              <a:spcBef>
                <a:spcPts val="1200"/>
              </a:spcBef>
              <a:spcAft>
                <a:spcPts val="0"/>
              </a:spcAft>
              <a:buNone/>
            </a:pPr>
            <a:r>
              <a:rPr lang="en">
                <a:solidFill>
                  <a:schemeClr val="dk1"/>
                </a:solidFill>
              </a:rPr>
              <a:t>Examples of Generative AI:</a:t>
            </a:r>
            <a:endParaRPr>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ChatGPT</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Bard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Text to speech</a:t>
            </a:r>
            <a:endParaRPr>
              <a:solidFill>
                <a:schemeClr val="dk1"/>
              </a:solidFill>
            </a:endParaRPr>
          </a:p>
        </p:txBody>
      </p:sp>
      <p:pic>
        <p:nvPicPr>
          <p:cNvPr descr="You've probably heard of ChatGPT, Midjourney, prompts and deepfakes. But what exactly is &quot;generative AI&quot;? That's what you'll learn in our explanatory video in two minutes!&#10;&#10;When new content is created by artificial intelligence (AI), it's called generative AI. This can be texts and images, but also videos, music or voices. Examples of generative AI are AI chatbots like ChatGPT and Google Bard, and text-to-image generators like Midjourney, Dall-E and Stable Diffusion.&#10;&#10;Do you want to learn more about AI? You can find free online courses on the AI Campus learning platform. Learn everything about AI online now at https://www.ai-campus.org!&#10;&#10;About the AI Campus: The AI Campus is the learning platform for artificial intelligence with free online courses, videos and podcasts to strengthen AI and data skills. As an R&amp;D project, the AI Campus is funded by the Federal Ministry of Education and Research (BMBF).&#10;&#10;Licence: CC BY-SA 4.0&#10;&#10;#AI #ArtificialIntelligence #KICampus #GenerativeAI #ChatGPT #Midjourney #LLM" id="142" name="Google Shape;142;p24" title="Generative AI explained in 2 minutes">
            <a:hlinkClick r:id="rId3"/>
          </p:cNvPr>
          <p:cNvPicPr preferRelativeResize="0"/>
          <p:nvPr/>
        </p:nvPicPr>
        <p:blipFill>
          <a:blip r:embed="rId4">
            <a:alphaModFix/>
          </a:blip>
          <a:stretch>
            <a:fillRect/>
          </a:stretch>
        </p:blipFill>
        <p:spPr>
          <a:xfrm>
            <a:off x="311700" y="1141588"/>
            <a:ext cx="5085000" cy="2860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46" name="Shape 146"/>
        <p:cNvGrpSpPr/>
        <p:nvPr/>
      </p:nvGrpSpPr>
      <p:grpSpPr>
        <a:xfrm>
          <a:off x="0" y="0"/>
          <a:ext cx="0" cy="0"/>
          <a:chOff x="0" y="0"/>
          <a:chExt cx="0" cy="0"/>
        </a:xfrm>
      </p:grpSpPr>
      <p:sp>
        <p:nvSpPr>
          <p:cNvPr id="147" name="Google Shape;147;p25"/>
          <p:cNvSpPr txBox="1"/>
          <p:nvPr>
            <p:ph type="title"/>
          </p:nvPr>
        </p:nvSpPr>
        <p:spPr>
          <a:xfrm>
            <a:off x="149550" y="445025"/>
            <a:ext cx="8520600" cy="572700"/>
          </a:xfrm>
          <a:prstGeom prst="rect">
            <a:avLst/>
          </a:prstGeom>
          <a:ln cap="flat" cmpd="sng" w="76200">
            <a:solidFill>
              <a:srgbClr val="B4A7D6"/>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Job Security</a:t>
            </a:r>
            <a:endParaRPr b="1"/>
          </a:p>
        </p:txBody>
      </p:sp>
      <p:sp>
        <p:nvSpPr>
          <p:cNvPr id="148" name="Google Shape;148;p25"/>
          <p:cNvSpPr txBox="1"/>
          <p:nvPr>
            <p:ph idx="1" type="body"/>
          </p:nvPr>
        </p:nvSpPr>
        <p:spPr>
          <a:xfrm>
            <a:off x="149550" y="1323625"/>
            <a:ext cx="55836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solidFill>
                  <a:schemeClr val="dk1"/>
                </a:solidFill>
              </a:rPr>
              <a:t>A large concern for many is the </a:t>
            </a:r>
            <a:r>
              <a:rPr lang="en">
                <a:solidFill>
                  <a:schemeClr val="dk1"/>
                </a:solidFill>
              </a:rPr>
              <a:t>potential</a:t>
            </a:r>
            <a:r>
              <a:rPr lang="en">
                <a:solidFill>
                  <a:schemeClr val="dk1"/>
                </a:solidFill>
              </a:rPr>
              <a:t> for AI to replace them at work. </a:t>
            </a:r>
            <a:endParaRPr>
              <a:solidFill>
                <a:schemeClr val="dk1"/>
              </a:solidFill>
            </a:endParaRPr>
          </a:p>
          <a:p>
            <a:pPr indent="0" lvl="0" marL="0" rtl="0" algn="l">
              <a:spcBef>
                <a:spcPts val="1200"/>
              </a:spcBef>
              <a:spcAft>
                <a:spcPts val="0"/>
              </a:spcAft>
              <a:buNone/>
            </a:pPr>
            <a:r>
              <a:rPr b="1" lang="en">
                <a:solidFill>
                  <a:schemeClr val="dk1"/>
                </a:solidFill>
              </a:rPr>
              <a:t>Jobs most at risk:</a:t>
            </a:r>
            <a:endParaRPr b="1">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Information Technology</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Legal positions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Coding jobs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“Knowledge jobs”</a:t>
            </a:r>
            <a:endParaRPr>
              <a:solidFill>
                <a:schemeClr val="dk1"/>
              </a:solidFill>
            </a:endParaRPr>
          </a:p>
          <a:p>
            <a:pPr indent="0" lvl="0" marL="0" rtl="0" algn="l">
              <a:spcBef>
                <a:spcPts val="1200"/>
              </a:spcBef>
              <a:spcAft>
                <a:spcPts val="0"/>
              </a:spcAft>
              <a:buNone/>
            </a:pPr>
            <a:r>
              <a:rPr lang="en">
                <a:solidFill>
                  <a:schemeClr val="dk1"/>
                </a:solidFill>
              </a:rPr>
              <a:t>The jobs that are the safest from AI are hands on jobs, such as construction, cleaning, medical, etc. </a:t>
            </a:r>
            <a:endParaRPr>
              <a:solidFill>
                <a:schemeClr val="dk1"/>
              </a:solidFill>
            </a:endParaRPr>
          </a:p>
          <a:p>
            <a:pPr indent="0" lvl="0" marL="0" rtl="0" algn="l">
              <a:spcBef>
                <a:spcPts val="1200"/>
              </a:spcBef>
              <a:spcAft>
                <a:spcPts val="1200"/>
              </a:spcAft>
              <a:buNone/>
            </a:pPr>
            <a:r>
              <a:t/>
            </a:r>
            <a:endParaRPr/>
          </a:p>
        </p:txBody>
      </p:sp>
      <p:sp>
        <p:nvSpPr>
          <p:cNvPr id="149" name="Google Shape;149;p25"/>
          <p:cNvSpPr txBox="1"/>
          <p:nvPr/>
        </p:nvSpPr>
        <p:spPr>
          <a:xfrm>
            <a:off x="6219500" y="2035250"/>
            <a:ext cx="2355900" cy="1708500"/>
          </a:xfrm>
          <a:prstGeom prst="rect">
            <a:avLst/>
          </a:prstGeom>
          <a:noFill/>
          <a:ln cap="flat" cmpd="sng" w="38100">
            <a:solidFill>
              <a:srgbClr val="8E7CC3"/>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dk1"/>
                </a:solidFill>
              </a:rPr>
              <a:t>AI Jobs:</a:t>
            </a:r>
            <a:endParaRPr b="1" sz="17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AI engineer</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Machine learning engineer</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Software engineer</a:t>
            </a:r>
            <a:endParaRPr sz="1600">
              <a:solidFill>
                <a:schemeClr val="dk1"/>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311700" y="445025"/>
            <a:ext cx="8520600" cy="572700"/>
          </a:xfrm>
          <a:prstGeom prst="rect">
            <a:avLst/>
          </a:prstGeom>
          <a:ln cap="flat" cmpd="sng" w="76200">
            <a:solidFill>
              <a:srgbClr val="B4A7D6"/>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What is Artificial Intelligence?</a:t>
            </a:r>
            <a:endParaRPr b="1"/>
          </a:p>
        </p:txBody>
      </p:sp>
      <p:sp>
        <p:nvSpPr>
          <p:cNvPr id="61" name="Google Shape;61;p14"/>
          <p:cNvSpPr txBox="1"/>
          <p:nvPr>
            <p:ph idx="1" type="body"/>
          </p:nvPr>
        </p:nvSpPr>
        <p:spPr>
          <a:xfrm>
            <a:off x="311700" y="1152475"/>
            <a:ext cx="58635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The idea that machines are able to think as a human does and perform </a:t>
            </a:r>
            <a:r>
              <a:rPr lang="en">
                <a:solidFill>
                  <a:schemeClr val="dk1"/>
                </a:solidFill>
              </a:rPr>
              <a:t>tasks. </a:t>
            </a:r>
            <a:endParaRPr>
              <a:solidFill>
                <a:schemeClr val="dk1"/>
              </a:solidFill>
            </a:endParaRPr>
          </a:p>
          <a:p>
            <a:pPr indent="0" lvl="0" marL="0" rtl="0" algn="l">
              <a:spcBef>
                <a:spcPts val="1200"/>
              </a:spcBef>
              <a:spcAft>
                <a:spcPts val="0"/>
              </a:spcAft>
              <a:buNone/>
            </a:pPr>
            <a:r>
              <a:rPr b="1" lang="en">
                <a:solidFill>
                  <a:schemeClr val="dk1"/>
                </a:solidFill>
              </a:rPr>
              <a:t>Abilities include:</a:t>
            </a:r>
            <a:endParaRPr>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Analyzing and sorting through large data sets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Creating personalized algorithms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Playing a game against user</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Text to speech</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Produce original data, such as text</a:t>
            </a:r>
            <a:endParaRPr>
              <a:solidFill>
                <a:schemeClr val="dk1"/>
              </a:solidFill>
            </a:endParaRPr>
          </a:p>
        </p:txBody>
      </p:sp>
      <p:pic>
        <p:nvPicPr>
          <p:cNvPr id="62" name="Google Shape;62;p14"/>
          <p:cNvPicPr preferRelativeResize="0"/>
          <p:nvPr/>
        </p:nvPicPr>
        <p:blipFill>
          <a:blip r:embed="rId3">
            <a:alphaModFix/>
          </a:blip>
          <a:stretch>
            <a:fillRect/>
          </a:stretch>
        </p:blipFill>
        <p:spPr>
          <a:xfrm>
            <a:off x="5770349" y="1586661"/>
            <a:ext cx="3181551" cy="2548030"/>
          </a:xfrm>
          <a:prstGeom prst="rect">
            <a:avLst/>
          </a:prstGeom>
          <a:noFill/>
          <a:ln>
            <a:noFill/>
          </a:ln>
          <a:effectLst>
            <a:outerShdw blurRad="42863" rotWithShape="0" algn="bl" dir="2760000" dist="123825">
              <a:schemeClr val="dk2">
                <a:alpha val="60000"/>
              </a:schemeClr>
            </a:outerShdw>
          </a:effectLst>
        </p:spPr>
      </p:pic>
      <p:sp>
        <p:nvSpPr>
          <p:cNvPr id="63" name="Google Shape;63;p14"/>
          <p:cNvSpPr txBox="1"/>
          <p:nvPr/>
        </p:nvSpPr>
        <p:spPr>
          <a:xfrm>
            <a:off x="8090900" y="4230175"/>
            <a:ext cx="1053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rPr>
              <a:t>(freepik.com)</a:t>
            </a:r>
            <a:endParaRPr sz="10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3999900" cy="572700"/>
          </a:xfrm>
          <a:prstGeom prst="rect">
            <a:avLst/>
          </a:prstGeom>
          <a:ln cap="flat" cmpd="sng" w="76200">
            <a:solidFill>
              <a:srgbClr val="B4A7D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3020"/>
              <a:t>History of AI</a:t>
            </a:r>
            <a:endParaRPr b="1" sz="3020"/>
          </a:p>
        </p:txBody>
      </p:sp>
      <p:sp>
        <p:nvSpPr>
          <p:cNvPr id="69" name="Google Shape;69;p15"/>
          <p:cNvSpPr txBox="1"/>
          <p:nvPr>
            <p:ph idx="1" type="body"/>
          </p:nvPr>
        </p:nvSpPr>
        <p:spPr>
          <a:xfrm>
            <a:off x="311700" y="1601775"/>
            <a:ext cx="3999900" cy="31926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Autofit/>
          </a:bodyPr>
          <a:lstStyle/>
          <a:p>
            <a:pPr indent="-336550" lvl="0" marL="457200" rtl="0" algn="l">
              <a:lnSpc>
                <a:spcPct val="115000"/>
              </a:lnSpc>
              <a:spcBef>
                <a:spcPts val="0"/>
              </a:spcBef>
              <a:spcAft>
                <a:spcPts val="0"/>
              </a:spcAft>
              <a:buClr>
                <a:schemeClr val="dk1"/>
              </a:buClr>
              <a:buSzPts val="1700"/>
              <a:buChar char="❖"/>
            </a:pPr>
            <a:r>
              <a:rPr lang="en" sz="1700">
                <a:solidFill>
                  <a:schemeClr val="dk1"/>
                </a:solidFill>
              </a:rPr>
              <a:t>Artificial Intelligence was first introduced in the </a:t>
            </a:r>
            <a:r>
              <a:rPr b="1" lang="en" sz="1700">
                <a:solidFill>
                  <a:schemeClr val="dk1"/>
                </a:solidFill>
              </a:rPr>
              <a:t>1950s</a:t>
            </a:r>
            <a:endParaRPr b="1"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 sz="1700">
                <a:solidFill>
                  <a:schemeClr val="dk1"/>
                </a:solidFill>
              </a:rPr>
              <a:t>1950</a:t>
            </a:r>
            <a:r>
              <a:rPr lang="en" sz="1700">
                <a:solidFill>
                  <a:schemeClr val="dk1"/>
                </a:solidFill>
              </a:rPr>
              <a:t>, Alan turing tested the thinking ability of machines</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 sz="1700">
                <a:solidFill>
                  <a:schemeClr val="dk1"/>
                </a:solidFill>
              </a:rPr>
              <a:t>1952</a:t>
            </a:r>
            <a:r>
              <a:rPr lang="en" sz="1700">
                <a:solidFill>
                  <a:schemeClr val="dk1"/>
                </a:solidFill>
              </a:rPr>
              <a:t>, Arthur Samuel created a chess game, AI played against the user</a:t>
            </a:r>
            <a:endParaRPr sz="1700">
              <a:solidFill>
                <a:schemeClr val="dk1"/>
              </a:solidFill>
            </a:endParaRPr>
          </a:p>
          <a:p>
            <a:pPr indent="-336550" lvl="0" marL="457200" rtl="0" algn="l">
              <a:lnSpc>
                <a:spcPct val="115000"/>
              </a:lnSpc>
              <a:spcBef>
                <a:spcPts val="0"/>
              </a:spcBef>
              <a:spcAft>
                <a:spcPts val="0"/>
              </a:spcAft>
              <a:buClr>
                <a:schemeClr val="dk1"/>
              </a:buClr>
              <a:buSzPts val="1700"/>
              <a:buChar char="❖"/>
            </a:pPr>
            <a:r>
              <a:rPr b="1" lang="en" sz="1700">
                <a:solidFill>
                  <a:schemeClr val="dk1"/>
                </a:solidFill>
              </a:rPr>
              <a:t>1955</a:t>
            </a:r>
            <a:r>
              <a:rPr lang="en" sz="1700">
                <a:solidFill>
                  <a:schemeClr val="dk1"/>
                </a:solidFill>
              </a:rPr>
              <a:t>, Convention at Dartmouth College </a:t>
            </a:r>
            <a:endParaRPr sz="1700">
              <a:solidFill>
                <a:schemeClr val="dk1"/>
              </a:solidFill>
            </a:endParaRPr>
          </a:p>
          <a:p>
            <a:pPr indent="0" lvl="0" marL="0" rtl="0" algn="l">
              <a:lnSpc>
                <a:spcPct val="150000"/>
              </a:lnSpc>
              <a:spcBef>
                <a:spcPts val="1200"/>
              </a:spcBef>
              <a:spcAft>
                <a:spcPts val="1200"/>
              </a:spcAft>
              <a:buNone/>
            </a:pPr>
            <a:r>
              <a:t/>
            </a:r>
            <a:endParaRPr sz="1500">
              <a:latin typeface="Comfortaa"/>
              <a:ea typeface="Comfortaa"/>
              <a:cs typeface="Comfortaa"/>
              <a:sym typeface="Comfortaa"/>
            </a:endParaRPr>
          </a:p>
        </p:txBody>
      </p:sp>
      <p:pic>
        <p:nvPicPr>
          <p:cNvPr id="70" name="Google Shape;70;p15"/>
          <p:cNvPicPr preferRelativeResize="0"/>
          <p:nvPr/>
        </p:nvPicPr>
        <p:blipFill>
          <a:blip r:embed="rId3">
            <a:alphaModFix/>
          </a:blip>
          <a:stretch>
            <a:fillRect/>
          </a:stretch>
        </p:blipFill>
        <p:spPr>
          <a:xfrm>
            <a:off x="4889716" y="445025"/>
            <a:ext cx="3526510" cy="1980050"/>
          </a:xfrm>
          <a:prstGeom prst="rect">
            <a:avLst/>
          </a:prstGeom>
          <a:noFill/>
          <a:ln>
            <a:noFill/>
          </a:ln>
        </p:spPr>
      </p:pic>
      <p:sp>
        <p:nvSpPr>
          <p:cNvPr id="71" name="Google Shape;71;p15"/>
          <p:cNvSpPr txBox="1"/>
          <p:nvPr>
            <p:ph idx="1" type="body"/>
          </p:nvPr>
        </p:nvSpPr>
        <p:spPr>
          <a:xfrm>
            <a:off x="4653025" y="2727975"/>
            <a:ext cx="3999900" cy="206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Autofit/>
          </a:bodyPr>
          <a:lstStyle/>
          <a:p>
            <a:pPr indent="-336550" lvl="0" marL="457200" rtl="0" algn="l">
              <a:lnSpc>
                <a:spcPct val="150000"/>
              </a:lnSpc>
              <a:spcBef>
                <a:spcPts val="0"/>
              </a:spcBef>
              <a:spcAft>
                <a:spcPts val="0"/>
              </a:spcAft>
              <a:buClr>
                <a:schemeClr val="dk1"/>
              </a:buClr>
              <a:buSzPts val="1700"/>
              <a:buChar char="❖"/>
            </a:pPr>
            <a:r>
              <a:rPr b="1" lang="en" sz="1700">
                <a:solidFill>
                  <a:schemeClr val="dk1"/>
                </a:solidFill>
              </a:rPr>
              <a:t>2002,</a:t>
            </a:r>
            <a:r>
              <a:rPr lang="en" sz="1700">
                <a:solidFill>
                  <a:schemeClr val="dk1"/>
                </a:solidFill>
              </a:rPr>
              <a:t> Roomba was created</a:t>
            </a:r>
            <a:endParaRPr sz="1700">
              <a:solidFill>
                <a:schemeClr val="dk1"/>
              </a:solidFill>
            </a:endParaRPr>
          </a:p>
          <a:p>
            <a:pPr indent="-336550" lvl="0" marL="457200" rtl="0" algn="l">
              <a:lnSpc>
                <a:spcPct val="150000"/>
              </a:lnSpc>
              <a:spcBef>
                <a:spcPts val="0"/>
              </a:spcBef>
              <a:spcAft>
                <a:spcPts val="0"/>
              </a:spcAft>
              <a:buClr>
                <a:schemeClr val="dk1"/>
              </a:buClr>
              <a:buSzPts val="1700"/>
              <a:buChar char="❖"/>
            </a:pPr>
            <a:r>
              <a:rPr b="1" lang="en" sz="1700">
                <a:solidFill>
                  <a:schemeClr val="dk1"/>
                </a:solidFill>
              </a:rPr>
              <a:t>2006,</a:t>
            </a:r>
            <a:r>
              <a:rPr lang="en" sz="1700">
                <a:solidFill>
                  <a:schemeClr val="dk1"/>
                </a:solidFill>
              </a:rPr>
              <a:t> Google Translate</a:t>
            </a:r>
            <a:endParaRPr sz="1700">
              <a:solidFill>
                <a:schemeClr val="dk1"/>
              </a:solidFill>
            </a:endParaRPr>
          </a:p>
          <a:p>
            <a:pPr indent="-336550" lvl="0" marL="457200" rtl="0" algn="l">
              <a:lnSpc>
                <a:spcPct val="150000"/>
              </a:lnSpc>
              <a:spcBef>
                <a:spcPts val="0"/>
              </a:spcBef>
              <a:spcAft>
                <a:spcPts val="0"/>
              </a:spcAft>
              <a:buClr>
                <a:schemeClr val="dk1"/>
              </a:buClr>
              <a:buSzPts val="1700"/>
              <a:buChar char="❖"/>
            </a:pPr>
            <a:r>
              <a:rPr b="1" lang="en" sz="1700">
                <a:solidFill>
                  <a:schemeClr val="dk1"/>
                </a:solidFill>
              </a:rPr>
              <a:t>2011,</a:t>
            </a:r>
            <a:r>
              <a:rPr lang="en" sz="1700">
                <a:solidFill>
                  <a:schemeClr val="dk1"/>
                </a:solidFill>
              </a:rPr>
              <a:t> Siri by Apple was released</a:t>
            </a:r>
            <a:endParaRPr sz="1700">
              <a:solidFill>
                <a:schemeClr val="dk1"/>
              </a:solidFill>
            </a:endParaRPr>
          </a:p>
          <a:p>
            <a:pPr indent="-336550" lvl="0" marL="457200" rtl="0" algn="l">
              <a:lnSpc>
                <a:spcPct val="150000"/>
              </a:lnSpc>
              <a:spcBef>
                <a:spcPts val="0"/>
              </a:spcBef>
              <a:spcAft>
                <a:spcPts val="0"/>
              </a:spcAft>
              <a:buClr>
                <a:schemeClr val="dk1"/>
              </a:buClr>
              <a:buSzPts val="1700"/>
              <a:buChar char="❖"/>
            </a:pPr>
            <a:r>
              <a:rPr b="1" lang="en" sz="1700">
                <a:solidFill>
                  <a:schemeClr val="dk1"/>
                </a:solidFill>
              </a:rPr>
              <a:t>2023, </a:t>
            </a:r>
            <a:r>
              <a:rPr lang="en" sz="1700">
                <a:solidFill>
                  <a:schemeClr val="dk1"/>
                </a:solidFill>
              </a:rPr>
              <a:t>ChatGPT was made public</a:t>
            </a:r>
            <a:endParaRPr sz="1700">
              <a:solidFill>
                <a:schemeClr val="dk1"/>
              </a:solidFill>
            </a:endParaRPr>
          </a:p>
          <a:p>
            <a:pPr indent="0" lvl="0" marL="914400" rtl="0" algn="l">
              <a:lnSpc>
                <a:spcPct val="150000"/>
              </a:lnSpc>
              <a:spcBef>
                <a:spcPts val="1200"/>
              </a:spcBef>
              <a:spcAft>
                <a:spcPts val="1200"/>
              </a:spcAft>
              <a:buNone/>
            </a:pPr>
            <a:r>
              <a:t/>
            </a:r>
            <a:endParaRPr sz="1500">
              <a:latin typeface="Comfortaa"/>
              <a:ea typeface="Comfortaa"/>
              <a:cs typeface="Comfortaa"/>
              <a:sym typeface="Comfortaa"/>
            </a:endParaRPr>
          </a:p>
        </p:txBody>
      </p:sp>
      <p:sp>
        <p:nvSpPr>
          <p:cNvPr id="72" name="Google Shape;72;p15"/>
          <p:cNvSpPr txBox="1"/>
          <p:nvPr/>
        </p:nvSpPr>
        <p:spPr>
          <a:xfrm>
            <a:off x="7877875" y="2402400"/>
            <a:ext cx="1022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2"/>
                </a:solidFill>
              </a:rPr>
              <a:t>(Forbes)</a:t>
            </a:r>
            <a:endParaRPr sz="10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76" name="Shape 76"/>
        <p:cNvGrpSpPr/>
        <p:nvPr/>
      </p:nvGrpSpPr>
      <p:grpSpPr>
        <a:xfrm>
          <a:off x="0" y="0"/>
          <a:ext cx="0" cy="0"/>
          <a:chOff x="0" y="0"/>
          <a:chExt cx="0" cy="0"/>
        </a:xfrm>
      </p:grpSpPr>
      <p:sp>
        <p:nvSpPr>
          <p:cNvPr id="77" name="Google Shape;77;p16"/>
          <p:cNvSpPr txBox="1"/>
          <p:nvPr>
            <p:ph type="title"/>
          </p:nvPr>
        </p:nvSpPr>
        <p:spPr>
          <a:xfrm>
            <a:off x="311700" y="176275"/>
            <a:ext cx="8520600" cy="572700"/>
          </a:xfrm>
          <a:prstGeom prst="rect">
            <a:avLst/>
          </a:prstGeom>
          <a:ln cap="flat" cmpd="sng" w="76200">
            <a:solidFill>
              <a:srgbClr val="B4A7D6"/>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t>History of AI- Video</a:t>
            </a:r>
            <a:endParaRPr b="1"/>
          </a:p>
        </p:txBody>
      </p:sp>
      <p:sp>
        <p:nvSpPr>
          <p:cNvPr id="78" name="Google Shape;78;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descr="Plattform Lernende Systeme outlines the development of Artificial Intelligence (AI) since its beginning: Our explanatory film illustrates various stages of technology development, milestones in AI applications and challenges that will arise in the future.&#10;&#10;The explanatory film can be reproduced and redistributed in any format or medium under consideration of the Creative Commons license CC BY-NC-ND 3.0 DE. For further usage requests, please contact presse@plattform-lernende-systeme.de." id="79" name="Google Shape;79;p16" title="A brief history of AI">
            <a:hlinkClick r:id="rId3"/>
          </p:cNvPr>
          <p:cNvPicPr preferRelativeResize="0"/>
          <p:nvPr/>
        </p:nvPicPr>
        <p:blipFill>
          <a:blip r:embed="rId4">
            <a:alphaModFix/>
          </a:blip>
          <a:stretch>
            <a:fillRect/>
          </a:stretch>
        </p:blipFill>
        <p:spPr>
          <a:xfrm>
            <a:off x="1006312" y="906949"/>
            <a:ext cx="7131375" cy="40114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83" name="Shape 83"/>
        <p:cNvGrpSpPr/>
        <p:nvPr/>
      </p:nvGrpSpPr>
      <p:grpSpPr>
        <a:xfrm>
          <a:off x="0" y="0"/>
          <a:ext cx="0" cy="0"/>
          <a:chOff x="0" y="0"/>
          <a:chExt cx="0" cy="0"/>
        </a:xfrm>
      </p:grpSpPr>
      <p:sp>
        <p:nvSpPr>
          <p:cNvPr id="84" name="Google Shape;84;p17"/>
          <p:cNvSpPr txBox="1"/>
          <p:nvPr>
            <p:ph type="title"/>
          </p:nvPr>
        </p:nvSpPr>
        <p:spPr>
          <a:xfrm>
            <a:off x="3192450" y="414525"/>
            <a:ext cx="2759100" cy="580800"/>
          </a:xfrm>
          <a:prstGeom prst="rect">
            <a:avLst/>
          </a:prstGeom>
          <a:noFill/>
          <a:ln cap="flat" cmpd="sng" w="76200">
            <a:solidFill>
              <a:srgbClr val="B4A7D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820"/>
              <a:t>Subsets of AI</a:t>
            </a:r>
            <a:endParaRPr b="1" sz="2820"/>
          </a:p>
        </p:txBody>
      </p:sp>
      <p:sp>
        <p:nvSpPr>
          <p:cNvPr id="85" name="Google Shape;85;p17"/>
          <p:cNvSpPr txBox="1"/>
          <p:nvPr>
            <p:ph idx="1" type="body"/>
          </p:nvPr>
        </p:nvSpPr>
        <p:spPr>
          <a:xfrm>
            <a:off x="311700" y="1152475"/>
            <a:ext cx="39999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2000">
                <a:solidFill>
                  <a:schemeClr val="dk1"/>
                </a:solidFill>
              </a:rPr>
              <a:t>Deep Learning</a:t>
            </a:r>
            <a:endParaRPr b="1" sz="2000">
              <a:solidFill>
                <a:schemeClr val="dk1"/>
              </a:solidFill>
            </a:endParaRPr>
          </a:p>
          <a:p>
            <a:pPr indent="-349250" lvl="0" marL="457200" rtl="0" algn="l">
              <a:spcBef>
                <a:spcPts val="1200"/>
              </a:spcBef>
              <a:spcAft>
                <a:spcPts val="0"/>
              </a:spcAft>
              <a:buClr>
                <a:schemeClr val="dk1"/>
              </a:buClr>
              <a:buSzPts val="1900"/>
              <a:buChar char="❖"/>
            </a:pPr>
            <a:r>
              <a:rPr lang="en" sz="1900">
                <a:solidFill>
                  <a:schemeClr val="dk1"/>
                </a:solidFill>
              </a:rPr>
              <a:t>Learns from its mistakes and </a:t>
            </a:r>
            <a:r>
              <a:rPr lang="en" sz="1900">
                <a:solidFill>
                  <a:schemeClr val="dk1"/>
                </a:solidFill>
              </a:rPr>
              <a:t>improves</a:t>
            </a:r>
            <a:r>
              <a:rPr lang="en" sz="1900">
                <a:solidFill>
                  <a:schemeClr val="dk1"/>
                </a:solidFill>
              </a:rPr>
              <a:t> itself</a:t>
            </a:r>
            <a:endParaRPr sz="1900">
              <a:solidFill>
                <a:schemeClr val="dk1"/>
              </a:solidFill>
            </a:endParaRPr>
          </a:p>
          <a:p>
            <a:pPr indent="-349250" lvl="0" marL="457200" rtl="0" algn="l">
              <a:spcBef>
                <a:spcPts val="0"/>
              </a:spcBef>
              <a:spcAft>
                <a:spcPts val="0"/>
              </a:spcAft>
              <a:buClr>
                <a:schemeClr val="dk1"/>
              </a:buClr>
              <a:buSzPts val="1900"/>
              <a:buChar char="❖"/>
            </a:pPr>
            <a:r>
              <a:rPr lang="en" sz="1900">
                <a:solidFill>
                  <a:schemeClr val="dk1"/>
                </a:solidFill>
              </a:rPr>
              <a:t>Artificial</a:t>
            </a:r>
            <a:r>
              <a:rPr lang="en" sz="1900">
                <a:solidFill>
                  <a:schemeClr val="dk1"/>
                </a:solidFill>
              </a:rPr>
              <a:t> neural network: mimics the brain structure</a:t>
            </a:r>
            <a:endParaRPr sz="1900">
              <a:solidFill>
                <a:schemeClr val="dk1"/>
              </a:solidFill>
            </a:endParaRPr>
          </a:p>
          <a:p>
            <a:pPr indent="-349250" lvl="0" marL="457200" rtl="0" algn="l">
              <a:spcBef>
                <a:spcPts val="0"/>
              </a:spcBef>
              <a:spcAft>
                <a:spcPts val="0"/>
              </a:spcAft>
              <a:buClr>
                <a:schemeClr val="dk1"/>
              </a:buClr>
              <a:buSzPts val="1900"/>
              <a:buChar char="❖"/>
            </a:pPr>
            <a:r>
              <a:rPr lang="en" sz="1900">
                <a:solidFill>
                  <a:schemeClr val="dk1"/>
                </a:solidFill>
              </a:rPr>
              <a:t>Utilizes more data</a:t>
            </a:r>
            <a:endParaRPr sz="1900">
              <a:solidFill>
                <a:schemeClr val="dk1"/>
              </a:solidFill>
            </a:endParaRPr>
          </a:p>
        </p:txBody>
      </p:sp>
      <p:sp>
        <p:nvSpPr>
          <p:cNvPr id="86" name="Google Shape;86;p17"/>
          <p:cNvSpPr txBox="1"/>
          <p:nvPr>
            <p:ph idx="2" type="body"/>
          </p:nvPr>
        </p:nvSpPr>
        <p:spPr>
          <a:xfrm>
            <a:off x="4832400" y="1152475"/>
            <a:ext cx="39999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2000">
                <a:solidFill>
                  <a:schemeClr val="dk1"/>
                </a:solidFill>
              </a:rPr>
              <a:t>Machine Learning</a:t>
            </a:r>
            <a:endParaRPr b="1" sz="2000">
              <a:solidFill>
                <a:schemeClr val="dk1"/>
              </a:solidFill>
            </a:endParaRPr>
          </a:p>
          <a:p>
            <a:pPr indent="-349250" lvl="0" marL="457200" rtl="0" algn="l">
              <a:spcBef>
                <a:spcPts val="1200"/>
              </a:spcBef>
              <a:spcAft>
                <a:spcPts val="0"/>
              </a:spcAft>
              <a:buClr>
                <a:schemeClr val="dk1"/>
              </a:buClr>
              <a:buSzPts val="1900"/>
              <a:buChar char="❖"/>
            </a:pPr>
            <a:r>
              <a:rPr lang="en" sz="1900">
                <a:solidFill>
                  <a:schemeClr val="dk1"/>
                </a:solidFill>
              </a:rPr>
              <a:t>Can evolve and improve without the need of programmers</a:t>
            </a:r>
            <a:endParaRPr sz="1900">
              <a:solidFill>
                <a:schemeClr val="dk1"/>
              </a:solidFill>
            </a:endParaRPr>
          </a:p>
          <a:p>
            <a:pPr indent="-349250" lvl="0" marL="457200" rtl="0" algn="l">
              <a:spcBef>
                <a:spcPts val="0"/>
              </a:spcBef>
              <a:spcAft>
                <a:spcPts val="0"/>
              </a:spcAft>
              <a:buClr>
                <a:schemeClr val="dk1"/>
              </a:buClr>
              <a:buSzPts val="1900"/>
              <a:buChar char="❖"/>
            </a:pPr>
            <a:r>
              <a:rPr lang="en" sz="1900">
                <a:solidFill>
                  <a:schemeClr val="dk1"/>
                </a:solidFill>
              </a:rPr>
              <a:t>Uses less data</a:t>
            </a:r>
            <a:endParaRPr sz="1900">
              <a:solidFill>
                <a:schemeClr val="dk1"/>
              </a:solidFill>
            </a:endParaRPr>
          </a:p>
          <a:p>
            <a:pPr indent="0" lvl="0" marL="1371600" rtl="0" algn="l">
              <a:spcBef>
                <a:spcPts val="1200"/>
              </a:spcBef>
              <a:spcAft>
                <a:spcPts val="0"/>
              </a:spcAft>
              <a:buNone/>
            </a:pPr>
            <a:r>
              <a:t/>
            </a:r>
            <a:endParaRPr b="1" sz="1900">
              <a:solidFill>
                <a:schemeClr val="dk1"/>
              </a:solidFill>
            </a:endParaRPr>
          </a:p>
          <a:p>
            <a:pPr indent="0" lvl="0" marL="0" rtl="0" algn="l">
              <a:spcBef>
                <a:spcPts val="1200"/>
              </a:spcBef>
              <a:spcAft>
                <a:spcPts val="1200"/>
              </a:spcAft>
              <a:buNone/>
            </a:pPr>
            <a:r>
              <a:t/>
            </a:r>
            <a:endParaRPr b="1" sz="19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90" name="Shape 90"/>
        <p:cNvGrpSpPr/>
        <p:nvPr/>
      </p:nvGrpSpPr>
      <p:grpSpPr>
        <a:xfrm>
          <a:off x="0" y="0"/>
          <a:ext cx="0" cy="0"/>
          <a:chOff x="0" y="0"/>
          <a:chExt cx="0" cy="0"/>
        </a:xfrm>
      </p:grpSpPr>
      <p:sp>
        <p:nvSpPr>
          <p:cNvPr id="91" name="Google Shape;91;p18"/>
          <p:cNvSpPr txBox="1"/>
          <p:nvPr>
            <p:ph type="title"/>
          </p:nvPr>
        </p:nvSpPr>
        <p:spPr>
          <a:xfrm>
            <a:off x="2970600" y="437000"/>
            <a:ext cx="3202800" cy="558300"/>
          </a:xfrm>
          <a:prstGeom prst="rect">
            <a:avLst/>
          </a:prstGeom>
          <a:ln cap="flat" cmpd="sng" w="76200">
            <a:solidFill>
              <a:srgbClr val="B4A7D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520"/>
              <a:t>Weak vs	Strong AI</a:t>
            </a:r>
            <a:endParaRPr b="1" sz="2520"/>
          </a:p>
        </p:txBody>
      </p:sp>
      <p:sp>
        <p:nvSpPr>
          <p:cNvPr id="92" name="Google Shape;92;p18"/>
          <p:cNvSpPr txBox="1"/>
          <p:nvPr>
            <p:ph idx="1" type="body"/>
          </p:nvPr>
        </p:nvSpPr>
        <p:spPr>
          <a:xfrm>
            <a:off x="322925" y="1152475"/>
            <a:ext cx="39999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2000">
                <a:solidFill>
                  <a:schemeClr val="dk1"/>
                </a:solidFill>
              </a:rPr>
              <a:t>WEAK</a:t>
            </a:r>
            <a:endParaRPr b="1" sz="2000">
              <a:solidFill>
                <a:schemeClr val="dk1"/>
              </a:solidFill>
            </a:endParaRPr>
          </a:p>
          <a:p>
            <a:pPr indent="-342900" lvl="0" marL="457200" rtl="0" algn="l">
              <a:spcBef>
                <a:spcPts val="1200"/>
              </a:spcBef>
              <a:spcAft>
                <a:spcPts val="0"/>
              </a:spcAft>
              <a:buClr>
                <a:schemeClr val="dk1"/>
              </a:buClr>
              <a:buSzPts val="1800"/>
              <a:buChar char="➔"/>
            </a:pPr>
            <a:r>
              <a:rPr lang="en" sz="1800">
                <a:solidFill>
                  <a:schemeClr val="dk1"/>
                </a:solidFill>
              </a:rPr>
              <a:t>Can only complete one task at a time</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Only form of AI we have developed</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Despite the name, it is very powerful</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Faster &amp; more efficient than humans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Also known as “Narrow AI”</a:t>
            </a:r>
            <a:endParaRPr sz="1800">
              <a:solidFill>
                <a:schemeClr val="dk1"/>
              </a:solidFill>
            </a:endParaRPr>
          </a:p>
        </p:txBody>
      </p:sp>
      <p:sp>
        <p:nvSpPr>
          <p:cNvPr id="93" name="Google Shape;93;p18"/>
          <p:cNvSpPr txBox="1"/>
          <p:nvPr>
            <p:ph idx="2" type="body"/>
          </p:nvPr>
        </p:nvSpPr>
        <p:spPr>
          <a:xfrm>
            <a:off x="4832400" y="1152475"/>
            <a:ext cx="39999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2000">
                <a:solidFill>
                  <a:schemeClr val="dk1"/>
                </a:solidFill>
              </a:rPr>
              <a:t>STRONG</a:t>
            </a:r>
            <a:endParaRPr b="1" sz="2000">
              <a:solidFill>
                <a:schemeClr val="dk1"/>
              </a:solidFill>
            </a:endParaRPr>
          </a:p>
          <a:p>
            <a:pPr indent="-342900" lvl="0" marL="457200" rtl="0" algn="l">
              <a:spcBef>
                <a:spcPts val="1200"/>
              </a:spcBef>
              <a:spcAft>
                <a:spcPts val="0"/>
              </a:spcAft>
              <a:buClr>
                <a:schemeClr val="dk1"/>
              </a:buClr>
              <a:buSzPts val="1800"/>
              <a:buChar char="➔"/>
            </a:pPr>
            <a:r>
              <a:rPr lang="en" sz="1800">
                <a:solidFill>
                  <a:schemeClr val="dk1"/>
                </a:solidFill>
              </a:rPr>
              <a:t>Complete tasks in a way that only humans can</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Does not exist yet</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Also known as Artificial General Intelligence</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Gains emotional aspect</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Can adapt as a human would</a:t>
            </a:r>
            <a:endParaRPr sz="18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a:ln cap="flat" cmpd="sng" w="76200">
            <a:solidFill>
              <a:srgbClr val="B4A7D6"/>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620"/>
              <a:t>Types of AI</a:t>
            </a:r>
            <a:endParaRPr b="1" sz="2620"/>
          </a:p>
        </p:txBody>
      </p:sp>
      <p:sp>
        <p:nvSpPr>
          <p:cNvPr id="99" name="Google Shape;99;p19"/>
          <p:cNvSpPr txBox="1"/>
          <p:nvPr>
            <p:ph idx="1" type="body"/>
          </p:nvPr>
        </p:nvSpPr>
        <p:spPr>
          <a:xfrm>
            <a:off x="311700" y="1152475"/>
            <a:ext cx="85206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solidFill>
                  <a:schemeClr val="dk1"/>
                </a:solidFill>
              </a:rPr>
              <a:t>There are 4 different kinds of Artificial Intelligence:</a:t>
            </a:r>
            <a:endParaRPr>
              <a:solidFill>
                <a:schemeClr val="dk1"/>
              </a:solidFill>
            </a:endParaRPr>
          </a:p>
          <a:p>
            <a:pPr indent="-342900" lvl="0" marL="457200" rtl="0" algn="l">
              <a:spcBef>
                <a:spcPts val="1200"/>
              </a:spcBef>
              <a:spcAft>
                <a:spcPts val="0"/>
              </a:spcAft>
              <a:buClr>
                <a:schemeClr val="dk1"/>
              </a:buClr>
              <a:buSzPts val="1800"/>
              <a:buChar char="★"/>
            </a:pPr>
            <a:r>
              <a:rPr b="1" lang="en">
                <a:solidFill>
                  <a:schemeClr val="dk1"/>
                </a:solidFill>
              </a:rPr>
              <a:t>Reactive Machines</a:t>
            </a:r>
            <a:endParaRPr b="1">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Set of functions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Can’t learn and evolve on their own</a:t>
            </a:r>
            <a:endParaRPr>
              <a:solidFill>
                <a:schemeClr val="dk1"/>
              </a:solidFill>
            </a:endParaRPr>
          </a:p>
          <a:p>
            <a:pPr indent="-342900" lvl="0" marL="457200" rtl="0" algn="l">
              <a:spcBef>
                <a:spcPts val="0"/>
              </a:spcBef>
              <a:spcAft>
                <a:spcPts val="0"/>
              </a:spcAft>
              <a:buClr>
                <a:schemeClr val="dk1"/>
              </a:buClr>
              <a:buSzPts val="1800"/>
              <a:buChar char="★"/>
            </a:pPr>
            <a:r>
              <a:rPr b="1" lang="en">
                <a:solidFill>
                  <a:schemeClr val="dk1"/>
                </a:solidFill>
              </a:rPr>
              <a:t>Theory of Mind</a:t>
            </a:r>
            <a:endParaRPr b="1">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Can understand humans on emotional level</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Not yet programmed</a:t>
            </a:r>
            <a:endParaRPr>
              <a:solidFill>
                <a:schemeClr val="dk1"/>
              </a:solidFill>
            </a:endParaRPr>
          </a:p>
          <a:p>
            <a:pPr indent="-342900" lvl="0" marL="457200" rtl="0" algn="l">
              <a:spcBef>
                <a:spcPts val="0"/>
              </a:spcBef>
              <a:spcAft>
                <a:spcPts val="0"/>
              </a:spcAft>
              <a:buClr>
                <a:schemeClr val="dk1"/>
              </a:buClr>
              <a:buSzPts val="1800"/>
              <a:buChar char="★"/>
            </a:pPr>
            <a:r>
              <a:rPr b="1" lang="en">
                <a:solidFill>
                  <a:schemeClr val="dk1"/>
                </a:solidFill>
              </a:rPr>
              <a:t>Limited Memory</a:t>
            </a:r>
            <a:endParaRPr b="1">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Learns from data its given</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Most applications are Limited Memory AI</a:t>
            </a:r>
            <a:endParaRPr>
              <a:solidFill>
                <a:schemeClr val="dk1"/>
              </a:solidFill>
            </a:endParaRPr>
          </a:p>
          <a:p>
            <a:pPr indent="-342900" lvl="0" marL="457200" rtl="0" algn="l">
              <a:spcBef>
                <a:spcPts val="0"/>
              </a:spcBef>
              <a:spcAft>
                <a:spcPts val="0"/>
              </a:spcAft>
              <a:buClr>
                <a:schemeClr val="dk1"/>
              </a:buClr>
              <a:buSzPts val="1800"/>
              <a:buChar char="★"/>
            </a:pPr>
            <a:r>
              <a:rPr b="1" lang="en">
                <a:solidFill>
                  <a:schemeClr val="dk1"/>
                </a:solidFill>
              </a:rPr>
              <a:t>Self Aware</a:t>
            </a:r>
            <a:endParaRPr b="1">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Has emotions, is aware of its existence</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Not yet programmed, and far from it</a:t>
            </a:r>
            <a:endParaRPr>
              <a:solidFill>
                <a:schemeClr val="dk1"/>
              </a:solidFill>
            </a:endParaRPr>
          </a:p>
        </p:txBody>
      </p:sp>
      <p:pic>
        <p:nvPicPr>
          <p:cNvPr id="100" name="Google Shape;100;p19"/>
          <p:cNvPicPr preferRelativeResize="0"/>
          <p:nvPr/>
        </p:nvPicPr>
        <p:blipFill>
          <a:blip r:embed="rId3">
            <a:alphaModFix/>
          </a:blip>
          <a:stretch>
            <a:fillRect/>
          </a:stretch>
        </p:blipFill>
        <p:spPr>
          <a:xfrm>
            <a:off x="4870100" y="1631551"/>
            <a:ext cx="3809076" cy="2790526"/>
          </a:xfrm>
          <a:prstGeom prst="rect">
            <a:avLst/>
          </a:prstGeom>
          <a:noFill/>
          <a:ln>
            <a:noFill/>
          </a:ln>
          <a:effectLst>
            <a:reflection blurRad="0" dir="0" dist="0" endA="0" endPos="20000" fadeDir="5400012" kx="0" rotWithShape="0" algn="bl" stA="40000" stPos="0" sy="-100000" ky="0"/>
          </a:effectLst>
        </p:spPr>
      </p:pic>
      <p:sp>
        <p:nvSpPr>
          <p:cNvPr id="101" name="Google Shape;101;p19"/>
          <p:cNvSpPr txBox="1"/>
          <p:nvPr/>
        </p:nvSpPr>
        <p:spPr>
          <a:xfrm>
            <a:off x="8246275" y="1405975"/>
            <a:ext cx="20700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rPr>
              <a:t>(Forbes)</a:t>
            </a:r>
            <a:endParaRPr sz="7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445025"/>
            <a:ext cx="8520600" cy="572700"/>
          </a:xfrm>
          <a:prstGeom prst="rect">
            <a:avLst/>
          </a:prstGeom>
          <a:ln cap="flat" cmpd="sng" w="76200">
            <a:solidFill>
              <a:srgbClr val="B4A7D6"/>
            </a:solidFill>
            <a:prstDash val="solid"/>
            <a:round/>
            <a:headEnd len="sm" w="sm" type="none"/>
            <a:tailEnd len="sm" w="sm" type="none"/>
          </a:ln>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Benefits of AI</a:t>
            </a:r>
            <a:endParaRPr b="1"/>
          </a:p>
        </p:txBody>
      </p:sp>
      <p:sp>
        <p:nvSpPr>
          <p:cNvPr id="107" name="Google Shape;107;p20"/>
          <p:cNvSpPr txBox="1"/>
          <p:nvPr>
            <p:ph idx="1" type="body"/>
          </p:nvPr>
        </p:nvSpPr>
        <p:spPr>
          <a:xfrm>
            <a:off x="311700" y="1152475"/>
            <a:ext cx="8520600" cy="3680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a:bodyPr>
          <a:lstStyle/>
          <a:p>
            <a:pPr indent="0" lvl="0" marL="0" rtl="0" algn="l">
              <a:spcBef>
                <a:spcPts val="0"/>
              </a:spcBef>
              <a:spcAft>
                <a:spcPts val="0"/>
              </a:spcAft>
              <a:buNone/>
            </a:pPr>
            <a:r>
              <a:rPr b="1" lang="en" sz="2000">
                <a:solidFill>
                  <a:schemeClr val="dk1"/>
                </a:solidFill>
              </a:rPr>
              <a:t>Pros:</a:t>
            </a:r>
            <a:endParaRPr b="1" sz="2000">
              <a:solidFill>
                <a:schemeClr val="dk1"/>
              </a:solidFill>
            </a:endParaRPr>
          </a:p>
          <a:p>
            <a:pPr indent="-342900" lvl="0" marL="457200" rtl="0" algn="l">
              <a:spcBef>
                <a:spcPts val="1200"/>
              </a:spcBef>
              <a:spcAft>
                <a:spcPts val="0"/>
              </a:spcAft>
              <a:buClr>
                <a:schemeClr val="dk1"/>
              </a:buClr>
              <a:buSzPts val="1800"/>
              <a:buChar char="➢"/>
            </a:pPr>
            <a:r>
              <a:rPr lang="en">
                <a:solidFill>
                  <a:schemeClr val="dk1"/>
                </a:solidFill>
              </a:rPr>
              <a:t>Improves a</a:t>
            </a:r>
            <a:r>
              <a:rPr lang="en">
                <a:solidFill>
                  <a:schemeClr val="dk1"/>
                </a:solidFill>
              </a:rPr>
              <a:t>ccessibility</a:t>
            </a:r>
            <a:r>
              <a:rPr lang="en">
                <a:solidFill>
                  <a:schemeClr val="dk1"/>
                </a:solidFill>
              </a:rPr>
              <a:t> for those who need </a:t>
            </a:r>
            <a:r>
              <a:rPr lang="en">
                <a:solidFill>
                  <a:schemeClr val="dk1"/>
                </a:solidFill>
              </a:rPr>
              <a:t>accommodations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Protection</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Ex: AI in banking alerts us to </a:t>
            </a:r>
            <a:r>
              <a:rPr lang="en">
                <a:solidFill>
                  <a:schemeClr val="dk1"/>
                </a:solidFill>
              </a:rPr>
              <a:t>fraudulent</a:t>
            </a:r>
            <a:r>
              <a:rPr lang="en">
                <a:solidFill>
                  <a:schemeClr val="dk1"/>
                </a:solidFill>
              </a:rPr>
              <a:t> activity and scams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Translation applications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Faster processing speed</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Can sift </a:t>
            </a:r>
            <a:r>
              <a:rPr lang="en">
                <a:solidFill>
                  <a:schemeClr val="dk1"/>
                </a:solidFill>
              </a:rPr>
              <a:t>through large amounts of data</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Personalized algorithms</a:t>
            </a:r>
            <a:endParaRPr>
              <a:solidFill>
                <a:schemeClr val="dk1"/>
              </a:solidFill>
            </a:endParaRPr>
          </a:p>
          <a:p>
            <a:pPr indent="-342900" lvl="0" marL="457200" rtl="0" algn="l">
              <a:spcBef>
                <a:spcPts val="0"/>
              </a:spcBef>
              <a:spcAft>
                <a:spcPts val="0"/>
              </a:spcAft>
              <a:buClr>
                <a:schemeClr val="dk1"/>
              </a:buClr>
              <a:buSzPts val="1800"/>
              <a:buChar char="➢"/>
            </a:pPr>
            <a:r>
              <a:rPr lang="en">
                <a:solidFill>
                  <a:schemeClr val="dk1"/>
                </a:solidFill>
              </a:rPr>
              <a:t>Cheaper and faster than humans</a:t>
            </a:r>
            <a:endParaRPr>
              <a:solidFill>
                <a:schemeClr val="dk1"/>
              </a:solidFill>
            </a:endParaRPr>
          </a:p>
        </p:txBody>
      </p:sp>
      <p:pic>
        <p:nvPicPr>
          <p:cNvPr id="108" name="Google Shape;108;p20"/>
          <p:cNvPicPr preferRelativeResize="0"/>
          <p:nvPr/>
        </p:nvPicPr>
        <p:blipFill>
          <a:blip r:embed="rId3">
            <a:alphaModFix/>
          </a:blip>
          <a:stretch>
            <a:fillRect/>
          </a:stretch>
        </p:blipFill>
        <p:spPr>
          <a:xfrm>
            <a:off x="5327725" y="2642750"/>
            <a:ext cx="2810975" cy="2050250"/>
          </a:xfrm>
          <a:prstGeom prst="rect">
            <a:avLst/>
          </a:prstGeom>
          <a:noFill/>
          <a:ln>
            <a:noFill/>
          </a:ln>
          <a:effectLst>
            <a:outerShdw blurRad="57150" rotWithShape="0" algn="bl" dir="5400000" dist="19050">
              <a:srgbClr val="000000">
                <a:alpha val="50000"/>
              </a:srgbClr>
            </a:outerShdw>
          </a:effectLst>
        </p:spPr>
      </p:pic>
      <p:sp>
        <p:nvSpPr>
          <p:cNvPr id="109" name="Google Shape;109;p20"/>
          <p:cNvSpPr txBox="1"/>
          <p:nvPr/>
        </p:nvSpPr>
        <p:spPr>
          <a:xfrm>
            <a:off x="7569950" y="2425500"/>
            <a:ext cx="2133300" cy="29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700">
                <a:solidFill>
                  <a:schemeClr val="dk2"/>
                </a:solidFill>
              </a:rPr>
              <a:t>(Verdict.co.uk)</a:t>
            </a:r>
            <a:endParaRPr sz="700">
              <a:solidFill>
                <a:schemeClr val="dk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113" name="Shape 113"/>
        <p:cNvGrpSpPr/>
        <p:nvPr/>
      </p:nvGrpSpPr>
      <p:grpSpPr>
        <a:xfrm>
          <a:off x="0" y="0"/>
          <a:ext cx="0" cy="0"/>
          <a:chOff x="0" y="0"/>
          <a:chExt cx="0" cy="0"/>
        </a:xfrm>
      </p:grpSpPr>
      <p:sp>
        <p:nvSpPr>
          <p:cNvPr id="114" name="Google Shape;114;p21"/>
          <p:cNvSpPr txBox="1"/>
          <p:nvPr>
            <p:ph idx="1" type="body"/>
          </p:nvPr>
        </p:nvSpPr>
        <p:spPr>
          <a:xfrm>
            <a:off x="257675" y="1152475"/>
            <a:ext cx="4016100" cy="3416400"/>
          </a:xfrm>
          <a:prstGeom prst="rect">
            <a:avLst/>
          </a:prstGeom>
          <a:ln cap="flat" cmpd="sng" w="38100">
            <a:solidFill>
              <a:srgbClr val="8E7CC3"/>
            </a:solidFill>
            <a:prstDash val="solid"/>
            <a:round/>
            <a:headEnd len="sm" w="sm" type="none"/>
            <a:tailEnd len="sm" w="sm" type="none"/>
          </a:ln>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solidFill>
                  <a:schemeClr val="dk1"/>
                </a:solidFill>
              </a:rPr>
              <a:t>Study of multiple different groups using AI to aid in </a:t>
            </a:r>
            <a:r>
              <a:rPr lang="en">
                <a:solidFill>
                  <a:schemeClr val="dk1"/>
                </a:solidFill>
              </a:rPr>
              <a:t>their</a:t>
            </a:r>
            <a:r>
              <a:rPr lang="en">
                <a:solidFill>
                  <a:schemeClr val="dk1"/>
                </a:solidFill>
              </a:rPr>
              <a:t> everyday job tasks</a:t>
            </a:r>
            <a:endParaRPr>
              <a:solidFill>
                <a:schemeClr val="dk1"/>
              </a:solidFill>
            </a:endParaRPr>
          </a:p>
          <a:p>
            <a:pPr indent="0" lvl="0" marL="0" rtl="0" algn="l">
              <a:spcBef>
                <a:spcPts val="1200"/>
              </a:spcBef>
              <a:spcAft>
                <a:spcPts val="0"/>
              </a:spcAft>
              <a:buNone/>
            </a:pPr>
            <a:r>
              <a:rPr lang="en">
                <a:solidFill>
                  <a:schemeClr val="dk1"/>
                </a:solidFill>
              </a:rPr>
              <a:t>-Programming up 125%</a:t>
            </a:r>
            <a:endParaRPr>
              <a:solidFill>
                <a:schemeClr val="dk1"/>
              </a:solidFill>
            </a:endParaRPr>
          </a:p>
          <a:p>
            <a:pPr indent="0" lvl="0" marL="0" rtl="0" algn="l">
              <a:spcBef>
                <a:spcPts val="1200"/>
              </a:spcBef>
              <a:spcAft>
                <a:spcPts val="0"/>
              </a:spcAft>
              <a:buNone/>
            </a:pPr>
            <a:r>
              <a:rPr lang="en">
                <a:solidFill>
                  <a:schemeClr val="dk1"/>
                </a:solidFill>
              </a:rPr>
              <a:t>- Most challenging tasks were helped by AI</a:t>
            </a:r>
            <a:endParaRPr>
              <a:solidFill>
                <a:schemeClr val="dk1"/>
              </a:solidFill>
            </a:endParaRPr>
          </a:p>
          <a:p>
            <a:pPr indent="0" lvl="0" marL="0" rtl="0" algn="l">
              <a:spcBef>
                <a:spcPts val="1200"/>
              </a:spcBef>
              <a:spcAft>
                <a:spcPts val="1200"/>
              </a:spcAft>
              <a:buNone/>
            </a:pPr>
            <a:r>
              <a:rPr lang="en">
                <a:solidFill>
                  <a:schemeClr val="dk1"/>
                </a:solidFill>
              </a:rPr>
              <a:t>-“Generative AI tools increased business users’ throughout by 66% when performing realistic tasks” (NNgroup)</a:t>
            </a:r>
            <a:endParaRPr sz="2100">
              <a:solidFill>
                <a:schemeClr val="dk1"/>
              </a:solidFill>
            </a:endParaRPr>
          </a:p>
        </p:txBody>
      </p:sp>
      <p:pic>
        <p:nvPicPr>
          <p:cNvPr id="115" name="Google Shape;115;p21"/>
          <p:cNvPicPr preferRelativeResize="0"/>
          <p:nvPr/>
        </p:nvPicPr>
        <p:blipFill>
          <a:blip r:embed="rId3">
            <a:alphaModFix/>
          </a:blip>
          <a:stretch>
            <a:fillRect/>
          </a:stretch>
        </p:blipFill>
        <p:spPr>
          <a:xfrm>
            <a:off x="4471978" y="968600"/>
            <a:ext cx="4438227" cy="3645300"/>
          </a:xfrm>
          <a:prstGeom prst="rect">
            <a:avLst/>
          </a:prstGeom>
          <a:noFill/>
          <a:ln>
            <a:noFill/>
          </a:ln>
        </p:spPr>
      </p:pic>
      <p:sp>
        <p:nvSpPr>
          <p:cNvPr id="116" name="Google Shape;116;p21"/>
          <p:cNvSpPr txBox="1"/>
          <p:nvPr/>
        </p:nvSpPr>
        <p:spPr>
          <a:xfrm>
            <a:off x="5323875" y="4530175"/>
            <a:ext cx="28245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hlinkClick r:id="rId4"/>
              </a:rPr>
              <a:t>https://www.nngroup.com/articles/ai-tools-productivity-gains/</a:t>
            </a:r>
            <a:endParaRPr sz="1000">
              <a:solidFill>
                <a:schemeClr val="dk2"/>
              </a:solidFill>
            </a:endParaRPr>
          </a:p>
          <a:p>
            <a:pPr indent="0" lvl="0" marL="0" rtl="0" algn="l">
              <a:spcBef>
                <a:spcPts val="0"/>
              </a:spcBef>
              <a:spcAft>
                <a:spcPts val="0"/>
              </a:spcAft>
              <a:buNone/>
            </a:pPr>
            <a:r>
              <a:t/>
            </a:r>
            <a:endParaRPr sz="1800">
              <a:solidFill>
                <a:schemeClr val="dk2"/>
              </a:solidFill>
            </a:endParaRPr>
          </a:p>
        </p:txBody>
      </p:sp>
      <p:sp>
        <p:nvSpPr>
          <p:cNvPr id="117" name="Google Shape;117;p21"/>
          <p:cNvSpPr txBox="1"/>
          <p:nvPr/>
        </p:nvSpPr>
        <p:spPr>
          <a:xfrm>
            <a:off x="257675" y="288450"/>
            <a:ext cx="5188500" cy="538800"/>
          </a:xfrm>
          <a:prstGeom prst="rect">
            <a:avLst/>
          </a:prstGeom>
          <a:noFill/>
          <a:ln cap="flat" cmpd="sng" w="76200">
            <a:solidFill>
              <a:srgbClr val="B4A7D6"/>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b="1" lang="en" sz="2300">
                <a:solidFill>
                  <a:schemeClr val="dk1"/>
                </a:solidFill>
              </a:rPr>
              <a:t>AI and Productivity</a:t>
            </a:r>
            <a:endParaRPr b="1" sz="2300">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